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7.jpg" ContentType="image/png"/>
  <Override PartName="/ppt/media/image18.jpg" ContentType="image/png"/>
  <Override PartName="/ppt/media/image1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  <p:sldId id="263" r:id="rId3"/>
    <p:sldId id="262" r:id="rId4"/>
    <p:sldId id="264" r:id="rId5"/>
    <p:sldId id="267" r:id="rId6"/>
    <p:sldId id="265" r:id="rId7"/>
    <p:sldId id="268" r:id="rId8"/>
    <p:sldId id="269" r:id="rId9"/>
    <p:sldId id="270" r:id="rId10"/>
    <p:sldId id="272" r:id="rId11"/>
    <p:sldId id="266" r:id="rId12"/>
    <p:sldId id="271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napToObjects="1">
      <p:cViewPr varScale="1">
        <p:scale>
          <a:sx n="72" d="100"/>
          <a:sy n="72" d="100"/>
        </p:scale>
        <p:origin x="130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0738" y="4155141"/>
            <a:ext cx="7542212" cy="1013012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0738" y="5230906"/>
            <a:ext cx="7542212" cy="1030942"/>
          </a:xfrm>
        </p:spPr>
        <p:txBody>
          <a:bodyPr/>
          <a:lstStyle>
            <a:lvl1pPr marL="0" indent="0" algn="ctr">
              <a:spcBef>
                <a:spcPct val="30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278A-548A-C34A-A70D-A64979B75A5B}" type="datetimeFigureOut">
              <a:rPr lang="en-US" smtClean="0"/>
              <a:t>12/17/2018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MoleculeTrac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019" y="224679"/>
            <a:ext cx="5795963" cy="39433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3962399"/>
            <a:ext cx="7585710" cy="672353"/>
          </a:xfrm>
        </p:spPr>
        <p:txBody>
          <a:bodyPr anchor="b">
            <a:normAutofit/>
          </a:bodyPr>
          <a:lstStyle>
            <a:lvl1pPr algn="ctr">
              <a:defRPr sz="3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01957" y="457200"/>
            <a:ext cx="2940087" cy="2940087"/>
          </a:xfrm>
          <a:prstGeom prst="ellipse">
            <a:avLst/>
          </a:prstGeom>
          <a:solidFill>
            <a:schemeClr val="tx1">
              <a:lumMod val="75000"/>
            </a:schemeClr>
          </a:solidFill>
          <a:ln w="63500">
            <a:solidFill>
              <a:schemeClr val="tx1"/>
            </a:solidFill>
          </a:ln>
          <a:effectLst>
            <a:outerShdw blurRad="254000" dist="152400" dir="5400000" sx="90000" sy="-19000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FontTx/>
              <a:buNone/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240" y="4639235"/>
            <a:ext cx="7585710" cy="1371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278A-548A-C34A-A70D-A64979B75A5B}" type="datetimeFigureOut">
              <a:rPr lang="en-US" smtClean="0"/>
              <a:t>12/17/2018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C379-A8AB-5743-927B-37796F916B0E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278A-548A-C34A-A70D-A64979B75A5B}" type="datetimeFigureOut">
              <a:rPr lang="en-US" smtClean="0"/>
              <a:t>12/17/2018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C379-A8AB-5743-927B-37796F916B0E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19365" y="416859"/>
            <a:ext cx="1940859" cy="5607424"/>
          </a:xfrm>
        </p:spPr>
        <p:txBody>
          <a:bodyPr vert="eaVert" anchor="ctr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0737" y="414015"/>
            <a:ext cx="6144839" cy="5610268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278A-548A-C34A-A70D-A64979B75A5B}" type="datetimeFigureOut">
              <a:rPr lang="en-US" smtClean="0"/>
              <a:t>12/17/2018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C379-A8AB-5743-927B-37796F916B0E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278A-548A-C34A-A70D-A64979B75A5B}" type="datetimeFigureOut">
              <a:rPr lang="en-US" smtClean="0"/>
              <a:t>12/17/2018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C379-A8AB-5743-927B-37796F916B0E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37" y="1219013"/>
            <a:ext cx="7542213" cy="19589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0737" y="3224213"/>
            <a:ext cx="7542213" cy="1500187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400" b="1" kern="12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278A-548A-C34A-A70D-A64979B75A5B}" type="datetimeFigureOut">
              <a:rPr lang="en-US" smtClean="0"/>
              <a:t>12/17/2018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C379-A8AB-5743-927B-37796F916B0E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6539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2" y="1892301"/>
            <a:ext cx="3657600" cy="3975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800"/>
            </a:lvl6pPr>
            <a:lvl7pPr marL="2173288" indent="-344488">
              <a:defRPr sz="1800"/>
            </a:lvl7pPr>
            <a:lvl8pPr marL="2173288" indent="-344488">
              <a:defRPr sz="1800"/>
            </a:lvl8pPr>
            <a:lvl9pPr marL="2173288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3763" y="1892301"/>
            <a:ext cx="3657600" cy="3975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800"/>
            </a:lvl6pPr>
            <a:lvl7pPr marL="2173288" indent="-344488">
              <a:defRPr sz="1800"/>
            </a:lvl7pPr>
            <a:lvl8pPr marL="2173288" indent="-344488">
              <a:defRPr sz="1800"/>
            </a:lvl8pPr>
            <a:lvl9pPr marL="2173288" indent="-34448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278A-548A-C34A-A70D-A64979B75A5B}" type="datetimeFigureOut">
              <a:rPr lang="en-US" smtClean="0"/>
              <a:t>12/17/2018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C379-A8AB-5743-927B-37796F916B0E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65398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2" y="1761565"/>
            <a:ext cx="3657600" cy="515469"/>
          </a:xfrm>
        </p:spPr>
        <p:txBody>
          <a:bodyPr anchor="b">
            <a:normAutofit/>
          </a:bodyPr>
          <a:lstStyle>
            <a:lvl1pPr marL="0" indent="0" algn="ctr">
              <a:spcBef>
                <a:spcPct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9462" y="2393575"/>
            <a:ext cx="3657600" cy="347382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600"/>
            </a:lvl6pPr>
            <a:lvl7pPr marL="2173288" indent="-344488">
              <a:defRPr sz="1600"/>
            </a:lvl7pPr>
            <a:lvl8pPr marL="2173288" indent="-344488">
              <a:defRPr sz="1600"/>
            </a:lvl8pPr>
            <a:lvl9pPr marL="2173288" indent="-344488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3763" y="1761565"/>
            <a:ext cx="3657600" cy="515469"/>
          </a:xfrm>
        </p:spPr>
        <p:txBody>
          <a:bodyPr anchor="b">
            <a:normAutofit/>
          </a:bodyPr>
          <a:lstStyle>
            <a:lvl1pPr marL="0" indent="0" algn="ctr">
              <a:spcBef>
                <a:spcPct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3763" y="2393575"/>
            <a:ext cx="3657600" cy="347382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600"/>
            </a:lvl6pPr>
            <a:lvl7pPr marL="2173288" indent="-344488">
              <a:defRPr sz="1600"/>
            </a:lvl7pPr>
            <a:lvl8pPr marL="2173288" indent="-344488">
              <a:defRPr sz="1600"/>
            </a:lvl8pPr>
            <a:lvl9pPr marL="2173288" indent="-344488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278A-548A-C34A-A70D-A64979B75A5B}" type="datetimeFigureOut">
              <a:rPr lang="en-US" smtClean="0"/>
              <a:t>12/17/2018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C379-A8AB-5743-927B-37796F916B0E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278A-548A-C34A-A70D-A64979B75A5B}" type="datetimeFigureOut">
              <a:rPr lang="en-US" smtClean="0"/>
              <a:t>12/17/2018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C379-A8AB-5743-927B-37796F916B0E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278A-548A-C34A-A70D-A64979B75A5B}" type="datetimeFigureOut">
              <a:rPr lang="en-US" smtClean="0"/>
              <a:t>12/17/2018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C379-A8AB-5743-927B-37796F916B0E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929" y="457201"/>
            <a:ext cx="3566160" cy="1371600"/>
          </a:xfrm>
        </p:spPr>
        <p:txBody>
          <a:bodyPr anchor="b">
            <a:normAutofit/>
          </a:bodyPr>
          <a:lstStyle>
            <a:lvl1pPr algn="ctr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2393" y="457201"/>
            <a:ext cx="3566160" cy="5410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2173288" indent="-344488">
              <a:defRPr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929" y="1828801"/>
            <a:ext cx="3566160" cy="3657600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278A-548A-C34A-A70D-A64979B75A5B}" type="datetimeFigureOut">
              <a:rPr lang="en-US" smtClean="0"/>
              <a:t>12/17/2018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C379-A8AB-5743-927B-37796F916B0E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457200"/>
            <a:ext cx="3566160" cy="1371600"/>
          </a:xfrm>
        </p:spPr>
        <p:txBody>
          <a:bodyPr anchor="b">
            <a:normAutofit/>
          </a:bodyPr>
          <a:lstStyle>
            <a:lvl1pPr algn="ctr">
              <a:defRPr sz="3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66765" y="1676400"/>
            <a:ext cx="2975610" cy="2975610"/>
          </a:xfrm>
          <a:prstGeom prst="ellipse">
            <a:avLst/>
          </a:prstGeom>
          <a:solidFill>
            <a:schemeClr val="tx1">
              <a:lumMod val="75000"/>
            </a:schemeClr>
          </a:solidFill>
          <a:ln w="63500">
            <a:solidFill>
              <a:schemeClr val="tx1"/>
            </a:solidFill>
          </a:ln>
          <a:effectLst>
            <a:outerShdw blurRad="254000" dist="152400" dir="5400000" sx="90000" sy="-19000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240" y="1828800"/>
            <a:ext cx="3566160" cy="3657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600"/>
              </a:spcBef>
              <a:buNone/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278A-548A-C34A-A70D-A64979B75A5B}" type="datetimeFigureOut">
              <a:rPr lang="en-US" smtClean="0"/>
              <a:t>12/17/2018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C379-A8AB-5743-927B-37796F916B0E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idOverlay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60000"/>
              <a:lumOff val="40000"/>
              <a:alpha val="10000"/>
            </a:schemeClr>
          </a:solid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653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2" y="1882588"/>
            <a:ext cx="7581901" cy="3953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51812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fld id="{A742278A-548A-C34A-A70D-A64979B75A5B}" type="datetimeFigureOut">
              <a:rPr lang="en-US" smtClean="0"/>
              <a:t>12/17/2018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fld id="{F6E6C379-A8AB-5743-927B-37796F916B0E}" type="slidenum">
              <a:rPr lang="en-AU" smtClean="0"/>
              <a:t>‹#›</a:t>
            </a:fld>
            <a:endParaRPr lang="en-A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56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403225" indent="-403225" algn="l" defTabSz="914400" rtl="0" eaLnBrk="1" latinLnBrk="0" hangingPunct="1">
        <a:spcBef>
          <a:spcPts val="2000"/>
        </a:spcBef>
        <a:buFontTx/>
        <a:buBlip>
          <a:blip r:embed="rId15"/>
        </a:buBlip>
        <a:defRPr sz="24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1pPr>
      <a:lvl2pPr marL="806450" indent="-403225" algn="l" defTabSz="914400" rtl="0" eaLnBrk="1" latinLnBrk="0" hangingPunct="1">
        <a:spcBef>
          <a:spcPts val="600"/>
        </a:spcBef>
        <a:buFontTx/>
        <a:buBlip>
          <a:blip r:embed="rId15"/>
        </a:buBlip>
        <a:defRPr sz="22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2pPr>
      <a:lvl3pPr marL="1143000" indent="-336550" algn="l" defTabSz="914400" rtl="0" eaLnBrk="1" latinLnBrk="0" hangingPunct="1">
        <a:spcBef>
          <a:spcPts val="600"/>
        </a:spcBef>
        <a:buFontTx/>
        <a:buBlip>
          <a:blip r:embed="rId15"/>
        </a:buBlip>
        <a:defRPr sz="20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3pPr>
      <a:lvl4pPr marL="1492250" indent="-349250" algn="l" defTabSz="914400" rtl="0" eaLnBrk="1" latinLnBrk="0" hangingPunct="1">
        <a:spcBef>
          <a:spcPts val="600"/>
        </a:spcBef>
        <a:buFontTx/>
        <a:buBlip>
          <a:blip r:embed="rId15"/>
        </a:buBlip>
        <a:defRPr sz="18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4pPr>
      <a:lvl5pPr marL="1828800" indent="-336550" algn="l" defTabSz="914400" rtl="0" eaLnBrk="1" latinLnBrk="0" hangingPunct="1">
        <a:spcBef>
          <a:spcPts val="600"/>
        </a:spcBef>
        <a:buFontTx/>
        <a:buBlip>
          <a:blip r:embed="rId15"/>
        </a:buBlip>
        <a:defRPr sz="18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5pPr>
      <a:lvl6pPr marL="2173288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6pPr>
      <a:lvl7pPr marL="2516188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7pPr>
      <a:lvl8pPr marL="2860675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8pPr>
      <a:lvl9pPr marL="3205163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ichardagreene/PERTHdotnet-CardVisio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AU" dirty="0" err="1"/>
              <a:t>oogle</a:t>
            </a:r>
            <a:r>
              <a:rPr lang="en-AU" dirty="0"/>
              <a:t> GCP and AI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err="1"/>
              <a:t>.Net</a:t>
            </a:r>
            <a:r>
              <a:rPr lang="en-AU" dirty="0"/>
              <a:t> Users Group</a:t>
            </a:r>
          </a:p>
          <a:p>
            <a:r>
              <a:rPr lang="en-AU" baseline="30000" dirty="0"/>
              <a:t>t</a:t>
            </a:r>
            <a:r>
              <a:rPr lang="en-AU" dirty="0"/>
              <a:t>18</a:t>
            </a:r>
            <a:r>
              <a:rPr lang="en-AU" baseline="30000" dirty="0"/>
              <a:t>th</a:t>
            </a:r>
            <a:r>
              <a:rPr lang="en-AU" dirty="0"/>
              <a:t> December 2018</a:t>
            </a:r>
          </a:p>
        </p:txBody>
      </p:sp>
    </p:spTree>
    <p:extLst>
      <p:ext uri="{BB962C8B-B14F-4D97-AF65-F5344CB8AC3E}">
        <p14:creationId xmlns:p14="http://schemas.microsoft.com/office/powerpoint/2010/main" val="4131563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FD1F1-26A9-452D-97FC-944A26886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91BE5-BBFC-4B68-869C-B79EBC084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D2C71-9BB6-4E22-943F-CDCCE8F14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70" y="326571"/>
            <a:ext cx="8603059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23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769D2-11CF-4931-816E-1A19946C5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 </a:t>
            </a:r>
            <a:r>
              <a:rPr lang="en-US" dirty="0" err="1"/>
              <a:t>AutoML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523E6-CC02-44D8-90D1-5FC79741A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462" y="1316851"/>
            <a:ext cx="7581901" cy="3953436"/>
          </a:xfrm>
        </p:spPr>
        <p:txBody>
          <a:bodyPr/>
          <a:lstStyle/>
          <a:p>
            <a:r>
              <a:rPr lang="en-US" dirty="0"/>
              <a:t>Great option for custom labels</a:t>
            </a:r>
          </a:p>
          <a:p>
            <a:pPr lvl="1"/>
            <a:r>
              <a:rPr lang="en-US" dirty="0"/>
              <a:t>Allows training</a:t>
            </a:r>
          </a:p>
          <a:p>
            <a:pPr lvl="1"/>
            <a:r>
              <a:rPr lang="en-US" dirty="0"/>
              <a:t>With as few as 100 images</a:t>
            </a:r>
          </a:p>
          <a:p>
            <a:pPr lvl="1"/>
            <a:r>
              <a:rPr lang="en-US" dirty="0"/>
              <a:t>Maybe eventually export model for </a:t>
            </a:r>
            <a:br>
              <a:rPr lang="en-US" dirty="0"/>
            </a:br>
            <a:r>
              <a:rPr lang="en-US" dirty="0"/>
              <a:t>                      edge processing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005182-612D-4E53-9E38-21A60B687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970" y="3164622"/>
            <a:ext cx="915176" cy="1277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A2D70E-1C26-43D9-92B7-F57F7E893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972" y="3379378"/>
            <a:ext cx="915177" cy="1277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32A64A-563B-443F-9AF5-B8A72B7C2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421" y="3730207"/>
            <a:ext cx="915177" cy="12775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F6FD77-B869-4459-BD86-EC3C7275E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7291" y="4904862"/>
            <a:ext cx="827118" cy="120341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E022032-4FE5-42D3-B785-FAB544E682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4534" y="5155157"/>
            <a:ext cx="802320" cy="116733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7DABD49-3480-4B50-A84D-4ABA105A48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1725" y="5367297"/>
            <a:ext cx="764468" cy="111226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FAA2D8C-8ADE-4CFC-8401-8BF76524C7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1151" y="4485334"/>
            <a:ext cx="1405314" cy="133964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D57FE02-AC65-4D57-8EE9-E549A83F48F9}"/>
              </a:ext>
            </a:extLst>
          </p:cNvPr>
          <p:cNvSpPr txBox="1"/>
          <p:nvPr/>
        </p:nvSpPr>
        <p:spPr>
          <a:xfrm>
            <a:off x="3480716" y="3835701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“Magic”</a:t>
            </a:r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1F09E3-BC7F-4C1E-958B-1838F85297D0}"/>
              </a:ext>
            </a:extLst>
          </p:cNvPr>
          <p:cNvSpPr txBox="1"/>
          <p:nvPr/>
        </p:nvSpPr>
        <p:spPr>
          <a:xfrm>
            <a:off x="3470334" y="604874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“Playing”</a:t>
            </a:r>
            <a:endParaRPr lang="en-AU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06ED7F9C-4C37-4437-9DC8-3CC957DEA900}"/>
              </a:ext>
            </a:extLst>
          </p:cNvPr>
          <p:cNvSpPr/>
          <p:nvPr/>
        </p:nvSpPr>
        <p:spPr>
          <a:xfrm rot="1186197">
            <a:off x="3564273" y="4383753"/>
            <a:ext cx="1273105" cy="48055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EC36484D-93C7-463E-B3D0-551D51E9B1C1}"/>
              </a:ext>
            </a:extLst>
          </p:cNvPr>
          <p:cNvSpPr/>
          <p:nvPr/>
        </p:nvSpPr>
        <p:spPr>
          <a:xfrm rot="20260910">
            <a:off x="3538987" y="5460223"/>
            <a:ext cx="1273105" cy="48055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6B48E1B-C1BD-4300-BBB9-A36E6105F8D2}"/>
              </a:ext>
            </a:extLst>
          </p:cNvPr>
          <p:cNvSpPr/>
          <p:nvPr/>
        </p:nvSpPr>
        <p:spPr>
          <a:xfrm>
            <a:off x="6229892" y="4914880"/>
            <a:ext cx="757696" cy="48055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DD964FD-2A3B-479A-A05A-BE7A97B65D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71077" y="2457182"/>
            <a:ext cx="1247949" cy="1514686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F98655B5-300D-41C6-A25A-B61832DA312D}"/>
              </a:ext>
            </a:extLst>
          </p:cNvPr>
          <p:cNvSpPr/>
          <p:nvPr/>
        </p:nvSpPr>
        <p:spPr>
          <a:xfrm rot="7763723">
            <a:off x="5951087" y="4113718"/>
            <a:ext cx="577453" cy="48055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901CF8-181B-40FC-9497-337E5FAD9FC0}"/>
              </a:ext>
            </a:extLst>
          </p:cNvPr>
          <p:cNvSpPr txBox="1"/>
          <p:nvPr/>
        </p:nvSpPr>
        <p:spPr>
          <a:xfrm>
            <a:off x="7165942" y="4929543"/>
            <a:ext cx="1773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“Magic”</a:t>
            </a:r>
          </a:p>
          <a:p>
            <a:r>
              <a:rPr lang="en-US" dirty="0"/>
              <a:t>Confidence=99%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04747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3C6EC-4787-4636-B6F9-73A465881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B3A3B-F3F1-4E2B-97B6-0C1954C5B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and images available on GitHub</a:t>
            </a:r>
          </a:p>
          <a:p>
            <a:pPr marL="403225" lvl="1" indent="0">
              <a:buNone/>
            </a:pPr>
            <a:r>
              <a:rPr lang="en-AU" dirty="0">
                <a:hlinkClick r:id="rId2"/>
              </a:rPr>
              <a:t>https://github.com/richardagreene/PERTHdotnet-CardVision</a:t>
            </a:r>
            <a:r>
              <a:rPr lang="en-AU" dirty="0"/>
              <a:t> </a:t>
            </a:r>
          </a:p>
          <a:p>
            <a:r>
              <a:rPr lang="en-US" dirty="0"/>
              <a:t>Presentation in repo</a:t>
            </a: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09213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0E514-5CB1-453D-9D1B-D8F11C42D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E38F1-8399-4792-9821-E5DD22A28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What is Google Cloud Platform?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Why focus on AI and some of the basics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I’m a developer, get me out of here!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Demo application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Lessons Learned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49486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9C2C30-F863-4F08-B488-C461419DA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Google Cloud Platform?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D73E8-7316-467F-9154-412569682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use it?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962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E5148-6BDB-4466-9EDE-BC2A856E6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62" y="-209077"/>
            <a:ext cx="7581901" cy="1653988"/>
          </a:xfrm>
        </p:spPr>
        <p:txBody>
          <a:bodyPr/>
          <a:lstStyle/>
          <a:p>
            <a:r>
              <a:rPr lang="en-US" dirty="0"/>
              <a:t>Why focus on AI?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8DB65-8395-4716-B589-21150A802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High adoption expected.</a:t>
            </a:r>
          </a:p>
          <a:p>
            <a:r>
              <a:rPr lang="en-US" dirty="0"/>
              <a:t>“No brain, no gain”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Two-thirds of companies</a:t>
            </a:r>
          </a:p>
          <a:p>
            <a:pPr marL="739775" lvl="2" indent="0">
              <a:buNone/>
            </a:pPr>
            <a:r>
              <a:rPr lang="en-US" dirty="0"/>
              <a:t>struggle with finding and </a:t>
            </a:r>
          </a:p>
          <a:p>
            <a:pPr marL="739775" lvl="2" indent="0">
              <a:buNone/>
            </a:pPr>
            <a:r>
              <a:rPr lang="en-US" sz="1900" dirty="0"/>
              <a:t>acquiring AI talent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 83% struggle with retention. </a:t>
            </a:r>
          </a:p>
          <a:p>
            <a:r>
              <a:rPr lang="en-US" dirty="0"/>
              <a:t>One solution (Hire.google.com) is using AI to find AI developers. </a:t>
            </a:r>
          </a:p>
          <a:p>
            <a:r>
              <a:rPr lang="en-US" dirty="0"/>
              <a:t>To help bridge the gap, cloud suppliers are providing “pre-trained” models.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7972E-AAA1-43AF-834E-FD78E4705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089" y="2057520"/>
            <a:ext cx="3250997" cy="14850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D530AA-F61A-4BED-8773-8330E8CC44FE}"/>
              </a:ext>
            </a:extLst>
          </p:cNvPr>
          <p:cNvSpPr txBox="1"/>
          <p:nvPr/>
        </p:nvSpPr>
        <p:spPr>
          <a:xfrm>
            <a:off x="7821409" y="3542602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(ISG 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248F3A-2C14-4DC1-A233-727DD1C43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412" y="1021976"/>
            <a:ext cx="4545500" cy="8001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6816A2-CBB4-4164-A94A-97A8A11EB217}"/>
              </a:ext>
            </a:extLst>
          </p:cNvPr>
          <p:cNvSpPr txBox="1"/>
          <p:nvPr/>
        </p:nvSpPr>
        <p:spPr>
          <a:xfrm>
            <a:off x="6719062" y="1807346"/>
            <a:ext cx="20136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(PwC Consumer Series 2017)</a:t>
            </a:r>
          </a:p>
        </p:txBody>
      </p:sp>
    </p:spTree>
    <p:extLst>
      <p:ext uri="{BB962C8B-B14F-4D97-AF65-F5344CB8AC3E}">
        <p14:creationId xmlns:p14="http://schemas.microsoft.com/office/powerpoint/2010/main" val="3647814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42D7EE3-7FD9-4FCF-B1FD-6DF19FB80478}"/>
              </a:ext>
            </a:extLst>
          </p:cNvPr>
          <p:cNvSpPr/>
          <p:nvPr/>
        </p:nvSpPr>
        <p:spPr>
          <a:xfrm>
            <a:off x="0" y="0"/>
            <a:ext cx="9143999" cy="6858000"/>
          </a:xfrm>
          <a:prstGeom prst="rect">
            <a:avLst/>
          </a:prstGeom>
          <a:blipFill dpi="0" rotWithShape="1">
            <a:blip r:embed="rId2">
              <a:alphaModFix amt="36000"/>
            </a:blip>
            <a:srcRect/>
            <a:stretch>
              <a:fillRect/>
            </a:stretch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DB1F7F-33C0-4B1A-A5D4-07D24F4C0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basic </a:t>
            </a:r>
            <a:r>
              <a:rPr lang="en-US" dirty="0"/>
              <a:t>AI Concept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D7FF4-53F6-41B8-9645-029EA6FF8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462" y="1882587"/>
            <a:ext cx="7581901" cy="4557969"/>
          </a:xfrm>
        </p:spPr>
        <p:txBody>
          <a:bodyPr>
            <a:normAutofit/>
          </a:bodyPr>
          <a:lstStyle/>
          <a:p>
            <a:r>
              <a:rPr lang="en-US" dirty="0"/>
              <a:t>In 1905 George Santayana a philosopher said, “Those who cannot remember the past are condemned to repeat it”</a:t>
            </a:r>
          </a:p>
          <a:p>
            <a:r>
              <a:rPr lang="en-US" dirty="0"/>
              <a:t>In 1980 Dr. Carl Sagan a  cosmologist said, “You have to know the past to understand the present.”</a:t>
            </a:r>
          </a:p>
          <a:p>
            <a:r>
              <a:rPr lang="en-US" dirty="0"/>
              <a:t>In 2012 Robert T Kiyosaki an accountant said, “The best way to predict the future is to study the past, or prognosticate.”</a:t>
            </a:r>
          </a:p>
          <a:p>
            <a:r>
              <a:rPr lang="en-US" dirty="0"/>
              <a:t>AI model training is all about </a:t>
            </a:r>
            <a:r>
              <a:rPr lang="en-US" u="sng" dirty="0"/>
              <a:t>analyzing the past </a:t>
            </a:r>
            <a:r>
              <a:rPr lang="en-US" dirty="0"/>
              <a:t>to </a:t>
            </a:r>
            <a:r>
              <a:rPr lang="en-US" u="sng" dirty="0"/>
              <a:t>predict the future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01768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D89A2-5789-4CCB-AAB4-6D9C1CAC8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I’m a developer, not a data scientist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61F0F-37D0-483A-B2F4-E6B6BAE57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462" y="1882588"/>
            <a:ext cx="7581901" cy="434593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Neural Nets are not simple.  Tools mainly are designed for data scientist by data scientist.</a:t>
            </a:r>
          </a:p>
          <a:p>
            <a:r>
              <a:rPr lang="en-US" dirty="0"/>
              <a:t>For Dev there are a few out of the box APIs</a:t>
            </a:r>
          </a:p>
          <a:p>
            <a:pPr lvl="1"/>
            <a:r>
              <a:rPr lang="en-US" dirty="0"/>
              <a:t>Vision API (Label, extract Text, Web search)</a:t>
            </a:r>
          </a:p>
          <a:p>
            <a:pPr lvl="1"/>
            <a:r>
              <a:rPr lang="en-US" dirty="0"/>
              <a:t>Video API  (extract metadata)</a:t>
            </a:r>
          </a:p>
          <a:p>
            <a:pPr lvl="1"/>
            <a:r>
              <a:rPr lang="en-US" dirty="0"/>
              <a:t>Translation</a:t>
            </a:r>
          </a:p>
          <a:p>
            <a:pPr lvl="1"/>
            <a:r>
              <a:rPr lang="en-US" dirty="0"/>
              <a:t>Text-to-Speech</a:t>
            </a:r>
          </a:p>
          <a:p>
            <a:pPr lvl="1"/>
            <a:r>
              <a:rPr lang="en-US" dirty="0"/>
              <a:t>Natural Language (extract intent, main use is for Bots)</a:t>
            </a:r>
          </a:p>
          <a:p>
            <a:r>
              <a:rPr lang="en-US" dirty="0"/>
              <a:t>As always, it’s not long before you get to the last 10% for functionality that takes 90% of the effort.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D5322C-026D-4DD2-925B-E850B8F86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256" y="107577"/>
            <a:ext cx="7581900" cy="177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9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9A47E-734B-49DE-A9E4-51393AC5E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Landmark Example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DBD5A-1226-4658-9E33-967BC7E79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Landmarks – Where is this?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E146F5-EEAD-429E-A7A6-7ACDBFCE6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2351111"/>
            <a:ext cx="6303963" cy="379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03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2C10E-4023-4755-8DBE-7AAF12F47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Example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60FAD-8A15-4F80-A531-BF6BF5360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461" y="1908853"/>
            <a:ext cx="7581901" cy="3953436"/>
          </a:xfrm>
        </p:spPr>
        <p:txBody>
          <a:bodyPr/>
          <a:lstStyle/>
          <a:p>
            <a:r>
              <a:rPr lang="en-AU" dirty="0"/>
              <a:t>Label – what description would you give?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9DE835-2F53-44C1-96AE-3822D3B88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72" y="2394789"/>
            <a:ext cx="3608614" cy="20316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E1AF7C-D34B-4872-AAA7-25A193E7B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376" y="2394789"/>
            <a:ext cx="2693136" cy="32330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C1C97D-84D8-4D67-8BEA-6CCAABE94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901" y="3628770"/>
            <a:ext cx="2200171" cy="261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825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062C1-2D61-42E4-B6DB-F463ABF91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Text/OCR Examples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D4EFE-6EBA-44AC-A2C4-DFB65B168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Text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86416-BCFF-4873-B7AE-4301595FF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801710" y="2114473"/>
            <a:ext cx="4103912" cy="3077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440418-165B-4285-A348-4C3C92D86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91658" y="2990770"/>
            <a:ext cx="3102429" cy="23268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1730ED-3E1C-4F99-B175-704909D2C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029324" y="3384097"/>
            <a:ext cx="3429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984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bit">
  <a:themeElements>
    <a:clrScheme name="Orbit">
      <a:dk1>
        <a:srgbClr val="000000"/>
      </a:dk1>
      <a:lt1>
        <a:srgbClr val="FFFFFF"/>
      </a:lt1>
      <a:dk2>
        <a:srgbClr val="7C9BA5"/>
      </a:dk2>
      <a:lt2>
        <a:srgbClr val="C1D0CA"/>
      </a:lt2>
      <a:accent1>
        <a:srgbClr val="F2D908"/>
      </a:accent1>
      <a:accent2>
        <a:srgbClr val="9DE61E"/>
      </a:accent2>
      <a:accent3>
        <a:srgbClr val="0D8BE6"/>
      </a:accent3>
      <a:accent4>
        <a:srgbClr val="C61B1B"/>
      </a:accent4>
      <a:accent5>
        <a:srgbClr val="E26F08"/>
      </a:accent5>
      <a:accent6>
        <a:srgbClr val="8D35D1"/>
      </a:accent6>
      <a:hlink>
        <a:srgbClr val="ECBF0B"/>
      </a:hlink>
      <a:folHlink>
        <a:srgbClr val="F4E5A8"/>
      </a:folHlink>
    </a:clrScheme>
    <a:fontScheme name="Orbit">
      <a:majorFont>
        <a:latin typeface="Candara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Candara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Orbit">
      <a:fillStyleLst>
        <a:solidFill>
          <a:schemeClr val="phClr"/>
        </a:solidFill>
        <a:solidFill>
          <a:schemeClr val="phClr">
            <a:shade val="80000"/>
          </a:schemeClr>
        </a:solidFill>
        <a:gradFill rotWithShape="1">
          <a:gsLst>
            <a:gs pos="0">
              <a:schemeClr val="phClr">
                <a:shade val="30000"/>
                <a:satMod val="100000"/>
              </a:schemeClr>
            </a:gs>
            <a:gs pos="80000">
              <a:schemeClr val="phClr">
                <a:shade val="90000"/>
                <a:satMod val="100000"/>
              </a:schemeClr>
            </a:gs>
            <a:gs pos="100000">
              <a:schemeClr val="phClr">
                <a:tint val="9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762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317500" dist="381000" dir="5400000" sx="90000" sy="2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etal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000"/>
                <a:lumMod val="80000"/>
              </a:schemeClr>
              <a:schemeClr val="phClr">
                <a:satMod val="360000"/>
                <a:lumMod val="14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Orbit.thmx</Template>
  <TotalTime>587</TotalTime>
  <Words>381</Words>
  <Application>Microsoft Office PowerPoint</Application>
  <PresentationFormat>On-screen Show (4:3)</PresentationFormat>
  <Paragraphs>58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Candara</vt:lpstr>
      <vt:lpstr>Orbit</vt:lpstr>
      <vt:lpstr>Google GCP and AI</vt:lpstr>
      <vt:lpstr>Agenda</vt:lpstr>
      <vt:lpstr>What is Google Cloud Platform?</vt:lpstr>
      <vt:lpstr>Why focus on AI?</vt:lpstr>
      <vt:lpstr>The basic AI Concept</vt:lpstr>
      <vt:lpstr>I’m a developer, not a data scientist</vt:lpstr>
      <vt:lpstr>Landmark Example</vt:lpstr>
      <vt:lpstr>Label Example</vt:lpstr>
      <vt:lpstr>Text/OCR Examples</vt:lpstr>
      <vt:lpstr>Demo</vt:lpstr>
      <vt:lpstr>Finally AutoML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NGIS Innovation</dc:title>
  <dc:creator>Richard</dc:creator>
  <cp:lastModifiedBy>Richard Greene</cp:lastModifiedBy>
  <cp:revision>49</cp:revision>
  <dcterms:created xsi:type="dcterms:W3CDTF">2018-09-02T11:09:13Z</dcterms:created>
  <dcterms:modified xsi:type="dcterms:W3CDTF">2018-12-17T07:13:29Z</dcterms:modified>
</cp:coreProperties>
</file>